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88" r:id="rId3"/>
    <p:sldId id="289" r:id="rId4"/>
    <p:sldId id="293" r:id="rId5"/>
    <p:sldId id="308" r:id="rId6"/>
    <p:sldId id="309" r:id="rId7"/>
    <p:sldId id="290" r:id="rId8"/>
    <p:sldId id="263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286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341" autoAdjust="0"/>
  </p:normalViewPr>
  <p:slideViewPr>
    <p:cSldViewPr>
      <p:cViewPr>
        <p:scale>
          <a:sx n="125" d="100"/>
          <a:sy n="125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A4A62F6-BDC7-4D63-BAE0-16323CE3F3F6}" type="datetimeFigureOut">
              <a:rPr lang="en-US"/>
              <a:pPr>
                <a:defRPr/>
              </a:pPr>
              <a:t>5/7/2014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4F83366-7784-4256-8942-12A9A6776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114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1" hangingPunct="1"/>
            <a:fld id="{4C482762-39C2-494D-BF9B-C019B15DB9B1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FB3AF2-BDF0-49DE-B53F-99AB1F561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648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4DA67-7D87-405C-BC53-C7290174F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5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1A6216-45FC-4E7F-B085-DE5579CCA0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886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FEF41-4B5E-4D25-91BA-E7EB14590D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2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5DD49-C928-4372-AD34-9FBDF495C5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32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5D5A2-C599-46BC-BE33-D30636433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730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7213D-9944-4C1A-ABE0-10121BE8A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22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6B616-A660-4E99-9BBE-829D5A161C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18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DB9E3-6652-4A15-9825-DFF586AD76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64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DB406-2D21-49FC-8705-5F8DCFA7B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2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0471A-DB8A-4A13-A030-B9F6AE3908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0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9BEBE74-4A44-45E4-ACEA-505BE8912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app.gov.a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914400" y="1815548"/>
            <a:ext cx="7772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РЕФОРМЫ ГОСУДАРСТВЕННЫХ ЗАКУПОК </a:t>
            </a:r>
          </a:p>
          <a:p>
            <a:pPr algn="ctr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 </a:t>
            </a:r>
          </a:p>
          <a:p>
            <a:pPr algn="ctr">
              <a:defRPr/>
            </a:pP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АЛБАНИИ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62000" y="3886200"/>
            <a:ext cx="79248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b="1" dirty="0" smtClean="0"/>
              <a:t>10</a:t>
            </a:r>
            <a:r>
              <a:rPr lang="ru-RU" sz="2000" b="1" dirty="0" smtClean="0"/>
              <a:t>-Я ПЛАТФОРМА ПО ОБМЕНУ ЗНАНИЯМИ В ОБЛАСТИ ГОСУДАРСТВЕННЫХ ЗАКУПОК</a:t>
            </a:r>
            <a:endParaRPr lang="en-US" sz="2000" b="1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800" b="1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b="1" dirty="0" smtClean="0"/>
              <a:t>27-30</a:t>
            </a:r>
            <a:r>
              <a:rPr lang="ru-RU" sz="2400" b="1" dirty="0" smtClean="0"/>
              <a:t> мая</a:t>
            </a:r>
            <a:r>
              <a:rPr lang="en-US" sz="2400" b="1" dirty="0" smtClean="0"/>
              <a:t> 2014</a:t>
            </a:r>
            <a:r>
              <a:rPr lang="ru-RU" sz="2400" b="1" dirty="0" smtClean="0"/>
              <a:t> г.</a:t>
            </a:r>
            <a:endParaRPr lang="en-US" sz="2400" b="1" dirty="0"/>
          </a:p>
          <a:p>
            <a:pPr algn="ctr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400" b="1" dirty="0" smtClean="0"/>
              <a:t>Стамбул</a:t>
            </a:r>
            <a:r>
              <a:rPr lang="en-US" sz="2400" b="1" dirty="0" smtClean="0"/>
              <a:t>, </a:t>
            </a:r>
            <a:r>
              <a:rPr lang="ru-RU" sz="2400" b="1" dirty="0" smtClean="0"/>
              <a:t>Турция</a:t>
            </a:r>
            <a:endParaRPr lang="en-US" sz="2400" dirty="0"/>
          </a:p>
          <a:p>
            <a:pPr algn="ctr">
              <a:spcBef>
                <a:spcPct val="20000"/>
              </a:spcBef>
              <a:defRPr/>
            </a:pPr>
            <a:endParaRPr lang="en-US" sz="3200" b="1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hlinkClick r:id="rId2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sz="32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</a:p>
        </p:txBody>
      </p:sp>
      <p:pic>
        <p:nvPicPr>
          <p:cNvPr id="20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24600"/>
            <a:ext cx="7620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AFED11-EF50-4365-98F0-C058D7BAE5A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2000" y="1143000"/>
            <a:ext cx="7924800" cy="533400"/>
          </a:xfrm>
        </p:spPr>
        <p:txBody>
          <a:bodyPr/>
          <a:lstStyle/>
          <a:p>
            <a:pPr algn="just"/>
            <a:r>
              <a:rPr lang="ru-RU" sz="2400" b="1" dirty="0" smtClean="0">
                <a:latin typeface="Garamond" pitchFamily="18" charset="0"/>
              </a:rPr>
              <a:t>Система рассмотрения жалоб</a:t>
            </a:r>
            <a:endParaRPr lang="en-US" sz="2400" b="1" dirty="0" smtClean="0">
              <a:latin typeface="Garamond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696200" cy="4068763"/>
          </a:xfrm>
        </p:spPr>
        <p:txBody>
          <a:bodyPr/>
          <a:lstStyle/>
          <a:p>
            <a:pPr algn="just"/>
            <a:r>
              <a:rPr lang="ru-RU" sz="2400" dirty="0" smtClean="0">
                <a:latin typeface="Garamond" pitchFamily="18" charset="0"/>
              </a:rPr>
              <a:t>Посредством анализа количества </a:t>
            </a:r>
            <a:r>
              <a:rPr lang="ru-RU" sz="2400" dirty="0">
                <a:latin typeface="Garamond" pitchFamily="18" charset="0"/>
              </a:rPr>
              <a:t>и типа жалоб, </a:t>
            </a:r>
            <a:r>
              <a:rPr lang="ru-RU" sz="2400" dirty="0" smtClean="0">
                <a:latin typeface="Garamond" pitchFamily="18" charset="0"/>
              </a:rPr>
              <a:t>представленных в </a:t>
            </a:r>
            <a:r>
              <a:rPr lang="ru-RU" sz="2400" dirty="0">
                <a:latin typeface="Garamond" pitchFamily="18" charset="0"/>
              </a:rPr>
              <a:t>надзорный орган, </a:t>
            </a:r>
            <a:r>
              <a:rPr lang="ru-RU" sz="2400" dirty="0" smtClean="0">
                <a:latin typeface="Garamond" pitchFamily="18" charset="0"/>
              </a:rPr>
              <a:t>а также соответствующих решений, вынесенных впоследствии, можно оценить необходимость в улучшении системы, включая законодательство.</a:t>
            </a: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31206F-4C53-4040-95CE-1A7832C75B6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52400" y="1143000"/>
            <a:ext cx="8534400" cy="457200"/>
          </a:xfrm>
        </p:spPr>
        <p:txBody>
          <a:bodyPr/>
          <a:lstStyle/>
          <a:p>
            <a:r>
              <a:rPr lang="en-US" sz="2400" b="1" dirty="0" smtClean="0">
                <a:latin typeface="Garamond" pitchFamily="18" charset="0"/>
              </a:rPr>
              <a:t> </a:t>
            </a:r>
            <a:r>
              <a:rPr lang="ru-RU" sz="2400" b="1" dirty="0" smtClean="0">
                <a:latin typeface="Garamond" pitchFamily="18" charset="0"/>
              </a:rPr>
              <a:t>Компетенция по мониторингу АГЗ</a:t>
            </a:r>
            <a:endParaRPr lang="en-US" sz="2400" b="1" dirty="0" smtClean="0">
              <a:latin typeface="Garamond" pitchFamily="18" charset="0"/>
            </a:endParaRP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924800" cy="3352800"/>
          </a:xfrm>
        </p:spPr>
        <p:txBody>
          <a:bodyPr/>
          <a:lstStyle/>
          <a:p>
            <a:pPr algn="just"/>
            <a:r>
              <a:rPr lang="ru-RU" sz="2400" dirty="0" smtClean="0">
                <a:latin typeface="Garamond" pitchFamily="18" charset="0"/>
              </a:rPr>
              <a:t>Посредством имеющейся компетенции по мониторингу, АГЗ оценивает недостатки </a:t>
            </a:r>
            <a:r>
              <a:rPr lang="ru-RU" sz="2400" dirty="0">
                <a:latin typeface="Garamond" pitchFamily="18" charset="0"/>
              </a:rPr>
              <a:t>государственных </a:t>
            </a:r>
            <a:r>
              <a:rPr lang="ru-RU" sz="2400" dirty="0" smtClean="0">
                <a:latin typeface="Garamond" pitchFamily="18" charset="0"/>
              </a:rPr>
              <a:t>закупочных органов в </a:t>
            </a:r>
            <a:r>
              <a:rPr lang="ru-RU" sz="2400" dirty="0">
                <a:latin typeface="Garamond" pitchFamily="18" charset="0"/>
              </a:rPr>
              <a:t>реализации законодательства о закупках. </a:t>
            </a:r>
          </a:p>
          <a:p>
            <a:pPr algn="just"/>
            <a:r>
              <a:rPr lang="ru-RU" sz="2400" dirty="0">
                <a:latin typeface="Garamond" pitchFamily="18" charset="0"/>
              </a:rPr>
              <a:t>Исходя из этого, </a:t>
            </a:r>
            <a:r>
              <a:rPr lang="ru-RU" sz="2400" dirty="0" smtClean="0">
                <a:latin typeface="Garamond" pitchFamily="18" charset="0"/>
              </a:rPr>
              <a:t>АГЗ </a:t>
            </a:r>
            <a:r>
              <a:rPr lang="ru-RU" sz="2400" dirty="0">
                <a:latin typeface="Garamond" pitchFamily="18" charset="0"/>
              </a:rPr>
              <a:t>обеспечивает </a:t>
            </a:r>
            <a:r>
              <a:rPr lang="ru-RU" sz="2400" dirty="0" smtClean="0">
                <a:latin typeface="Garamond" pitchFamily="18" charset="0"/>
              </a:rPr>
              <a:t>интерпретацию надлежащей реализации </a:t>
            </a:r>
            <a:r>
              <a:rPr lang="ru-RU" sz="2400" dirty="0">
                <a:latin typeface="Garamond" pitchFamily="18" charset="0"/>
              </a:rPr>
              <a:t>законодательства.</a:t>
            </a:r>
            <a:endParaRPr lang="en-US" sz="2400" dirty="0" smtClean="0">
              <a:latin typeface="Garamond" pitchFamily="18" charset="0"/>
            </a:endParaRPr>
          </a:p>
          <a:p>
            <a:pPr algn="just">
              <a:buFontTx/>
              <a:buNone/>
            </a:pP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3A0BD4-5C1C-42DB-BC49-E722C629136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0" y="1219200"/>
            <a:ext cx="7924800" cy="457200"/>
          </a:xfrm>
        </p:spPr>
        <p:txBody>
          <a:bodyPr/>
          <a:lstStyle/>
          <a:p>
            <a:pPr algn="just"/>
            <a:r>
              <a:rPr lang="ru-RU" sz="2400" b="1" dirty="0" smtClean="0">
                <a:latin typeface="Garamond" pitchFamily="18" charset="0"/>
              </a:rPr>
              <a:t>Аудиторские отчеты</a:t>
            </a:r>
            <a:endParaRPr lang="en-US" sz="2400" b="1" dirty="0" smtClean="0">
              <a:latin typeface="Garamond" pitchFamily="18" charset="0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838200" y="2209800"/>
            <a:ext cx="7315200" cy="2667000"/>
          </a:xfrm>
        </p:spPr>
        <p:txBody>
          <a:bodyPr/>
          <a:lstStyle/>
          <a:p>
            <a:pPr algn="just"/>
            <a:r>
              <a:rPr lang="ru-RU" sz="2400" dirty="0" smtClean="0">
                <a:latin typeface="Garamond" pitchFamily="18" charset="0"/>
              </a:rPr>
              <a:t>Органы финансового контроля представляют в рамках компетенции АГЗ свои выводы и рекомендации, на основе которых АГЗ анализирует действие или бездействие закупочных органов, и в случае выявления какого-либо нарушения законодательства, АГЗ применяет соответствующие административные меры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algn="just">
              <a:buFontTx/>
              <a:buNone/>
            </a:pP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C275FE-7002-430E-A627-8494D7B7951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8001000" cy="457200"/>
          </a:xfrm>
        </p:spPr>
        <p:txBody>
          <a:bodyPr/>
          <a:lstStyle/>
          <a:p>
            <a:pPr algn="just"/>
            <a:r>
              <a:rPr lang="ru-RU" sz="2400" b="1" dirty="0" smtClean="0">
                <a:latin typeface="Garamond" pitchFamily="18" charset="0"/>
              </a:rPr>
              <a:t>Оценка со стороны международных организаций</a:t>
            </a:r>
            <a:endParaRPr lang="en-US" sz="2400" b="1" dirty="0" smtClean="0">
              <a:latin typeface="Garamond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762000" y="2057400"/>
            <a:ext cx="7543800" cy="3276600"/>
          </a:xfrm>
        </p:spPr>
        <p:txBody>
          <a:bodyPr/>
          <a:lstStyle/>
          <a:p>
            <a:r>
              <a:rPr lang="ru-RU" sz="2400" dirty="0" smtClean="0">
                <a:latin typeface="Garamond" pitchFamily="18" charset="0"/>
              </a:rPr>
              <a:t>Годовые отчеты об оценке в рамках Программы </a:t>
            </a:r>
            <a:r>
              <a:rPr lang="en-US" sz="2400" dirty="0" smtClean="0">
                <a:latin typeface="Garamond" pitchFamily="18" charset="0"/>
              </a:rPr>
              <a:t>SIGMA.</a:t>
            </a:r>
            <a:endParaRPr lang="en-US" sz="2400" dirty="0" smtClean="0">
              <a:latin typeface="Garamond" pitchFamily="18" charset="0"/>
            </a:endParaRPr>
          </a:p>
          <a:p>
            <a:r>
              <a:rPr lang="ru-RU" sz="2400" dirty="0" smtClean="0">
                <a:latin typeface="Garamond" pitchFamily="18" charset="0"/>
              </a:rPr>
              <a:t>Годовые отчеты о состоянии дел Европейской комиссии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r>
              <a:rPr lang="ru-RU" sz="2400" dirty="0" smtClean="0">
                <a:latin typeface="Garamond" pitchFamily="18" charset="0"/>
              </a:rPr>
              <a:t>Отчеты других национальных и международных организаций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9DAEFB-40F9-4641-AFDF-9AEB8F9ACFB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533400"/>
          </a:xfrm>
        </p:spPr>
        <p:txBody>
          <a:bodyPr/>
          <a:lstStyle/>
          <a:p>
            <a:pPr algn="just"/>
            <a:r>
              <a:rPr lang="ru-RU" sz="2400" b="1" dirty="0" smtClean="0">
                <a:latin typeface="Garamond" pitchFamily="18" charset="0"/>
              </a:rPr>
              <a:t>Деятельность по обучению АГЗ</a:t>
            </a:r>
            <a:endParaRPr lang="en-US" sz="2400" b="1" dirty="0" smtClean="0">
              <a:latin typeface="Garamond" pitchFamily="18" charset="0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467600" cy="2667000"/>
          </a:xfrm>
        </p:spPr>
        <p:txBody>
          <a:bodyPr/>
          <a:lstStyle/>
          <a:p>
            <a:pPr algn="just"/>
            <a:r>
              <a:rPr lang="ru-RU" sz="2400" dirty="0" smtClean="0">
                <a:latin typeface="Garamond" pitchFamily="18" charset="0"/>
              </a:rPr>
              <a:t>В отношении зафиксированных нарушений и запросов закупочных органов АГЗ осуществляет оценку потребностей </a:t>
            </a:r>
            <a:r>
              <a:rPr lang="ru-RU" sz="2400" dirty="0">
                <a:latin typeface="Garamond" pitchFamily="18" charset="0"/>
              </a:rPr>
              <a:t>в обучении и </a:t>
            </a:r>
            <a:r>
              <a:rPr lang="ru-RU" sz="2400" dirty="0" smtClean="0">
                <a:latin typeface="Garamond" pitchFamily="18" charset="0"/>
              </a:rPr>
              <a:t>их тематику.</a:t>
            </a: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5E5804-E817-41CD-9224-552D0ED19659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8001000" cy="609600"/>
          </a:xfrm>
        </p:spPr>
        <p:txBody>
          <a:bodyPr/>
          <a:lstStyle/>
          <a:p>
            <a:pPr algn="just"/>
            <a:r>
              <a:rPr lang="ru-RU" sz="2400" b="1" dirty="0" smtClean="0">
                <a:latin typeface="Garamond" pitchFamily="18" charset="0"/>
              </a:rPr>
              <a:t>Программный трастовый фонд ЕЦА</a:t>
            </a:r>
            <a:endParaRPr lang="en-US" sz="2400" b="1" dirty="0" smtClean="0">
              <a:latin typeface="Garamond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3916363"/>
          </a:xfrm>
        </p:spPr>
        <p:txBody>
          <a:bodyPr/>
          <a:lstStyle/>
          <a:p>
            <a:pPr algn="just"/>
            <a:r>
              <a:rPr lang="ru-RU" sz="2400" dirty="0" smtClean="0">
                <a:latin typeface="Garamond" pitchFamily="18" charset="0"/>
              </a:rPr>
              <a:t>АГЗ выразило </a:t>
            </a:r>
            <a:r>
              <a:rPr lang="ru-RU" sz="2400" dirty="0">
                <a:latin typeface="Garamond" pitchFamily="18" charset="0"/>
              </a:rPr>
              <a:t>заинтересованность в содействии </a:t>
            </a:r>
            <a:r>
              <a:rPr lang="ru-RU" sz="2400" dirty="0" smtClean="0">
                <a:latin typeface="Garamond" pitchFamily="18" charset="0"/>
              </a:rPr>
              <a:t>со стороны Всемирного банка установить показатели </a:t>
            </a:r>
            <a:r>
              <a:rPr lang="ru-RU" sz="2400" dirty="0">
                <a:latin typeface="Garamond" pitchFamily="18" charset="0"/>
              </a:rPr>
              <a:t>эффективности для целей мониторинга системы </a:t>
            </a:r>
            <a:r>
              <a:rPr lang="ru-RU" sz="2400" dirty="0" smtClean="0">
                <a:latin typeface="Garamond" pitchFamily="18" charset="0"/>
              </a:rPr>
              <a:t>закупок.</a:t>
            </a: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58FF91-09DC-4751-B962-87EDAE4C1AB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25146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Спасибо за внимание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!</a:t>
            </a:r>
            <a:b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en-US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/>
            </a:r>
            <a:br>
              <a:rPr lang="en-US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en-US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/>
            </a:r>
            <a:br>
              <a:rPr lang="en-US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r>
              <a:rPr lang="en-US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 </a:t>
            </a:r>
            <a:br>
              <a:rPr lang="en-US" sz="1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EB2FB-FCE7-455C-A574-628258F2DBA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838200" y="685800"/>
            <a:ext cx="7391400" cy="990600"/>
          </a:xfrm>
        </p:spPr>
        <p:txBody>
          <a:bodyPr/>
          <a:lstStyle/>
          <a:p>
            <a:pPr algn="just"/>
            <a:r>
              <a:rPr lang="ru-RU" sz="2800" b="1" dirty="0" smtClean="0">
                <a:latin typeface="Garamond" pitchFamily="18" charset="0"/>
              </a:rPr>
              <a:t>Нормативно-правовая база</a:t>
            </a:r>
            <a:endParaRPr lang="en-US" sz="2800" dirty="0" smtClean="0">
              <a:latin typeface="Garamond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391400" cy="3352800"/>
          </a:xfrm>
        </p:spPr>
        <p:txBody>
          <a:bodyPr/>
          <a:lstStyle/>
          <a:p>
            <a:pPr algn="just"/>
            <a:r>
              <a:rPr lang="ru-RU" sz="2400" dirty="0" smtClean="0">
                <a:latin typeface="Garamond" pitchFamily="18" charset="0"/>
              </a:rPr>
              <a:t>Закон №</a:t>
            </a:r>
            <a:r>
              <a:rPr lang="en-US" sz="2400" dirty="0" smtClean="0">
                <a:latin typeface="Garamond" pitchFamily="18" charset="0"/>
              </a:rPr>
              <a:t>9643/2006</a:t>
            </a:r>
            <a:r>
              <a:rPr lang="ru-RU" sz="2400" dirty="0" smtClean="0">
                <a:latin typeface="Garamond" pitchFamily="18" charset="0"/>
              </a:rPr>
              <a:t> «О государственных закупках»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ru-RU" sz="2400" dirty="0" smtClean="0">
                <a:latin typeface="Garamond" pitchFamily="18" charset="0"/>
              </a:rPr>
              <a:t>в редакции последующих изменений</a:t>
            </a:r>
            <a:endParaRPr lang="en-US" sz="2400" dirty="0" smtClean="0">
              <a:latin typeface="Garamond" pitchFamily="18" charset="0"/>
            </a:endParaRPr>
          </a:p>
          <a:p>
            <a:pPr algn="just"/>
            <a:endParaRPr lang="en-US" sz="2400" dirty="0" smtClean="0">
              <a:latin typeface="Garamond" pitchFamily="18" charset="0"/>
            </a:endParaRPr>
          </a:p>
          <a:p>
            <a:pPr algn="just"/>
            <a:r>
              <a:rPr lang="ru-RU" sz="2400" dirty="0" smtClean="0">
                <a:latin typeface="Garamond" pitchFamily="18" charset="0"/>
              </a:rPr>
              <a:t>Закон №</a:t>
            </a:r>
            <a:r>
              <a:rPr lang="en-US" sz="2400" dirty="0" smtClean="0">
                <a:latin typeface="Garamond" pitchFamily="18" charset="0"/>
              </a:rPr>
              <a:t>125/2013 </a:t>
            </a:r>
            <a:r>
              <a:rPr lang="ru-RU" sz="2400" dirty="0" smtClean="0">
                <a:latin typeface="Garamond" pitchFamily="18" charset="0"/>
              </a:rPr>
              <a:t>«О концессиях и государственно-частном партнерстве»</a:t>
            </a:r>
            <a:endParaRPr lang="en-US" sz="2400" dirty="0" smtClean="0">
              <a:latin typeface="Garamond" pitchFamily="18" charset="0"/>
            </a:endParaRPr>
          </a:p>
          <a:p>
            <a:pPr algn="just"/>
            <a:endParaRPr lang="en-US" sz="2400" dirty="0" smtClean="0">
              <a:latin typeface="Garamond" pitchFamily="18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F4022-254A-408B-B077-C30DBD89DCB7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90600"/>
            <a:ext cx="7543800" cy="914400"/>
          </a:xfrm>
        </p:spPr>
        <p:txBody>
          <a:bodyPr/>
          <a:lstStyle/>
          <a:p>
            <a:pPr algn="l">
              <a:defRPr/>
            </a:pPr>
            <a:r>
              <a:rPr lang="ru-RU" sz="2800" b="1" dirty="0" smtClean="0">
                <a:latin typeface="Garamond" pitchFamily="18" charset="0"/>
              </a:rPr>
              <a:t>Институциональная структура</a:t>
            </a:r>
            <a: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US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aramond" pitchFamily="18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543800" cy="3124200"/>
          </a:xfrm>
        </p:spPr>
        <p:txBody>
          <a:bodyPr/>
          <a:lstStyle/>
          <a:p>
            <a:pPr algn="just"/>
            <a:r>
              <a:rPr lang="ru-RU" sz="2400" dirty="0" smtClean="0">
                <a:latin typeface="Garamond" pitchFamily="18" charset="0"/>
              </a:rPr>
              <a:t>Агентство государственных закупок (АГЗ)</a:t>
            </a:r>
            <a:endParaRPr lang="en-US" sz="2400" dirty="0" smtClean="0">
              <a:latin typeface="Garamond" pitchFamily="18" charset="0"/>
            </a:endParaRPr>
          </a:p>
          <a:p>
            <a:pPr algn="just">
              <a:buFontTx/>
              <a:buNone/>
            </a:pPr>
            <a:endParaRPr lang="en-US" sz="2000" dirty="0" smtClean="0">
              <a:latin typeface="Garamond" pitchFamily="18" charset="0"/>
            </a:endParaRPr>
          </a:p>
          <a:p>
            <a:pPr algn="just"/>
            <a:r>
              <a:rPr lang="ru-RU" sz="2400" dirty="0" smtClean="0">
                <a:latin typeface="Garamond" pitchFamily="18" charset="0"/>
              </a:rPr>
              <a:t>Комиссия по государственным закупкам</a:t>
            </a:r>
            <a:endParaRPr lang="en-US" sz="2400" dirty="0" smtClean="0">
              <a:latin typeface="Garamond" pitchFamily="18" charset="0"/>
            </a:endParaRPr>
          </a:p>
          <a:p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73AB7D-EB5D-4FED-995D-FD197062966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924800" cy="427038"/>
          </a:xfrm>
        </p:spPr>
        <p:txBody>
          <a:bodyPr/>
          <a:lstStyle/>
          <a:p>
            <a:pPr algn="just">
              <a:defRPr/>
            </a:pPr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Обеспечение исполнения законодательства</a:t>
            </a:r>
            <a:endParaRPr lang="en-US" sz="2800" dirty="0">
              <a:latin typeface="Garamond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838200" y="2057400"/>
            <a:ext cx="7467600" cy="3886200"/>
          </a:xfrm>
        </p:spPr>
        <p:txBody>
          <a:bodyPr/>
          <a:lstStyle/>
          <a:p>
            <a:pPr marL="225425" indent="-225425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000" dirty="0" smtClean="0">
                <a:latin typeface="Garamond" pitchFamily="18" charset="0"/>
              </a:rPr>
              <a:t>В </a:t>
            </a:r>
            <a:r>
              <a:rPr lang="ru-RU" sz="2000" dirty="0">
                <a:latin typeface="Garamond" pitchFamily="18" charset="0"/>
              </a:rPr>
              <a:t>октябре 2013 </a:t>
            </a:r>
            <a:r>
              <a:rPr lang="ru-RU" sz="2000" dirty="0" smtClean="0">
                <a:latin typeface="Garamond" pitchFamily="18" charset="0"/>
              </a:rPr>
              <a:t>г. АГЗ подготовило План </a:t>
            </a:r>
            <a:r>
              <a:rPr lang="ru-RU" sz="2000" dirty="0">
                <a:latin typeface="Garamond" pitchFamily="18" charset="0"/>
              </a:rPr>
              <a:t>мониторинга для </a:t>
            </a:r>
            <a:r>
              <a:rPr lang="ru-RU" sz="2000" dirty="0" smtClean="0">
                <a:latin typeface="Garamond" pitchFamily="18" charset="0"/>
              </a:rPr>
              <a:t>возможности обсуждения условий закупок </a:t>
            </a:r>
            <a:r>
              <a:rPr lang="ru-RU" sz="2000" dirty="0" smtClean="0">
                <a:latin typeface="Garamond" pitchFamily="18" charset="0"/>
              </a:rPr>
              <a:t>без </a:t>
            </a:r>
            <a:r>
              <a:rPr lang="ru-RU" sz="2000" dirty="0">
                <a:latin typeface="Garamond" pitchFamily="18" charset="0"/>
              </a:rPr>
              <a:t>процедур публикации. </a:t>
            </a:r>
            <a:r>
              <a:rPr lang="ru-RU" sz="2000" dirty="0" smtClean="0">
                <a:latin typeface="Garamond" pitchFamily="18" charset="0"/>
              </a:rPr>
              <a:t>Задачей </a:t>
            </a:r>
            <a:r>
              <a:rPr lang="ru-RU" sz="2000" dirty="0" smtClean="0">
                <a:latin typeface="Garamond" pitchFamily="18" charset="0"/>
              </a:rPr>
              <a:t>выбора вышеуказанной </a:t>
            </a:r>
            <a:r>
              <a:rPr lang="ru-RU" sz="2000" dirty="0" smtClean="0">
                <a:latin typeface="Garamond" pitchFamily="18" charset="0"/>
              </a:rPr>
              <a:t>процедуры для целей мониторинга была проверка правовых оснований </a:t>
            </a:r>
            <a:r>
              <a:rPr lang="ru-RU" sz="2000" dirty="0">
                <a:latin typeface="Garamond" pitchFamily="18" charset="0"/>
              </a:rPr>
              <a:t>и </a:t>
            </a:r>
            <a:r>
              <a:rPr lang="ru-RU" sz="2000" dirty="0" smtClean="0">
                <a:latin typeface="Garamond" pitchFamily="18" charset="0"/>
              </a:rPr>
              <a:t>законности </a:t>
            </a:r>
            <a:r>
              <a:rPr lang="ru-RU" sz="2000" dirty="0">
                <a:latin typeface="Garamond" pitchFamily="18" charset="0"/>
              </a:rPr>
              <a:t>таких процедур, </a:t>
            </a:r>
            <a:r>
              <a:rPr lang="ru-RU" sz="2000" dirty="0" smtClean="0">
                <a:latin typeface="Garamond" pitchFamily="18" charset="0"/>
              </a:rPr>
              <a:t>в случае их выбора государственными закупочными органами. </a:t>
            </a:r>
            <a:endParaRPr lang="ru-RU" sz="2000" dirty="0">
              <a:latin typeface="Garamond" pitchFamily="18" charset="0"/>
            </a:endParaRPr>
          </a:p>
          <a:p>
            <a:pPr marL="225425" indent="-225425" algn="just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ru-RU" sz="2000" dirty="0">
              <a:latin typeface="Garamond" pitchFamily="18" charset="0"/>
            </a:endParaRPr>
          </a:p>
          <a:p>
            <a:pPr marL="225425" indent="-225425"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ru-RU" sz="2000" dirty="0" smtClean="0">
                <a:latin typeface="Garamond" pitchFamily="18" charset="0"/>
              </a:rPr>
              <a:t>АГЗ анализирует </a:t>
            </a:r>
            <a:r>
              <a:rPr lang="ru-RU" sz="2000" dirty="0">
                <a:latin typeface="Garamond" pitchFamily="18" charset="0"/>
              </a:rPr>
              <a:t>рекомендации, представленные </a:t>
            </a:r>
            <a:r>
              <a:rPr lang="ru-RU" sz="2000" dirty="0" smtClean="0">
                <a:latin typeface="Garamond" pitchFamily="18" charset="0"/>
              </a:rPr>
              <a:t>Высшим органом финансового контроля и подразделениями внутреннего финансового контроля других учреждений. </a:t>
            </a:r>
            <a:r>
              <a:rPr lang="ru-RU" sz="2000" dirty="0">
                <a:latin typeface="Garamond" pitchFamily="18" charset="0"/>
              </a:rPr>
              <a:t>В случае </a:t>
            </a:r>
            <a:r>
              <a:rPr lang="ru-RU" sz="2000" dirty="0" smtClean="0">
                <a:latin typeface="Garamond" pitchFamily="18" charset="0"/>
              </a:rPr>
              <a:t>обнаружения какого-либо нарушения положений закона </a:t>
            </a:r>
            <a:r>
              <a:rPr lang="ru-RU" sz="2000" dirty="0">
                <a:latin typeface="Garamond" pitchFamily="18" charset="0"/>
              </a:rPr>
              <a:t>о государственных закупках и </a:t>
            </a:r>
            <a:r>
              <a:rPr lang="ru-RU" sz="2000" dirty="0" smtClean="0">
                <a:latin typeface="Garamond" pitchFamily="18" charset="0"/>
              </a:rPr>
              <a:t>других НПА</a:t>
            </a:r>
            <a:r>
              <a:rPr lang="ru-RU" sz="2000" dirty="0">
                <a:latin typeface="Garamond" pitchFamily="18" charset="0"/>
              </a:rPr>
              <a:t> </a:t>
            </a:r>
            <a:r>
              <a:rPr lang="ru-RU" sz="2000" dirty="0" smtClean="0">
                <a:latin typeface="Garamond" pitchFamily="18" charset="0"/>
              </a:rPr>
              <a:t>с точки зрения процедур государственных </a:t>
            </a:r>
            <a:r>
              <a:rPr lang="ru-RU" sz="2000" dirty="0">
                <a:latin typeface="Garamond" pitchFamily="18" charset="0"/>
              </a:rPr>
              <a:t>закупок</a:t>
            </a:r>
            <a:r>
              <a:rPr lang="ru-RU" sz="2000" dirty="0" smtClean="0">
                <a:latin typeface="Garamond" pitchFamily="18" charset="0"/>
              </a:rPr>
              <a:t>, </a:t>
            </a:r>
            <a:r>
              <a:rPr lang="ru-RU" sz="2000" dirty="0" smtClean="0">
                <a:latin typeface="Garamond" pitchFamily="18" charset="0"/>
              </a:rPr>
              <a:t>сделанных со </a:t>
            </a:r>
            <a:r>
              <a:rPr lang="ru-RU" sz="2000" dirty="0" smtClean="0">
                <a:latin typeface="Garamond" pitchFamily="18" charset="0"/>
              </a:rPr>
              <a:t>стороны государственных закупочных органов, АГЗ применяет соответствующие </a:t>
            </a:r>
            <a:r>
              <a:rPr lang="ru-RU" sz="2000" dirty="0">
                <a:latin typeface="Garamond" pitchFamily="18" charset="0"/>
              </a:rPr>
              <a:t>административные меры.</a:t>
            </a:r>
            <a:endParaRPr lang="en-US" sz="2000" dirty="0">
              <a:latin typeface="Garamond" pitchFamily="18" charset="0"/>
            </a:endParaRPr>
          </a:p>
          <a:p>
            <a:pPr algn="just">
              <a:buFontTx/>
              <a:buNone/>
              <a:defRPr/>
            </a:pPr>
            <a:r>
              <a:rPr lang="en-US" sz="2000" dirty="0" smtClean="0">
                <a:latin typeface="Garamond" pitchFamily="18" charset="0"/>
              </a:rPr>
              <a:t> </a:t>
            </a:r>
          </a:p>
          <a:p>
            <a:pPr>
              <a:defRPr/>
            </a:pP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F3CD70-9698-452D-87B9-4BCF753CB57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848600" cy="503238"/>
          </a:xfrm>
        </p:spPr>
        <p:txBody>
          <a:bodyPr/>
          <a:lstStyle/>
          <a:p>
            <a:pPr algn="just"/>
            <a:r>
              <a:rPr lang="ru-RU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Обеспечение исполнения законодательства</a:t>
            </a:r>
            <a:endParaRPr lang="en-US" sz="2800" dirty="0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92563"/>
          </a:xfrm>
        </p:spPr>
        <p:txBody>
          <a:bodyPr/>
          <a:lstStyle/>
          <a:p>
            <a:pPr algn="just"/>
            <a:r>
              <a:rPr lang="ru-RU" sz="2000" dirty="0" smtClean="0">
                <a:latin typeface="Garamond" pitchFamily="18" charset="0"/>
              </a:rPr>
              <a:t>АГЗ, при поддержке Программы </a:t>
            </a:r>
            <a:r>
              <a:rPr lang="en-US" sz="2000" dirty="0" smtClean="0">
                <a:latin typeface="Garamond" pitchFamily="18" charset="0"/>
              </a:rPr>
              <a:t>SIGMA, </a:t>
            </a:r>
            <a:r>
              <a:rPr lang="ru-RU" sz="2000" dirty="0" smtClean="0">
                <a:latin typeface="Garamond" pitchFamily="18" charset="0"/>
              </a:rPr>
              <a:t>начало работу по подготовке национальной стратегии развития системы государственных закупок. Задачей этой стратегии является определение основных целей в развитии системы государственных закупок и мер, необходимых для их достижения. </a:t>
            </a:r>
            <a:endParaRPr lang="en-US" sz="2000" dirty="0" smtClean="0">
              <a:latin typeface="Garamond" pitchFamily="18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BA421F-1CE9-4B26-98B0-55894DB26A0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Content Placeholder 4" descr="varianti%20final[1]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57250" y="1600200"/>
            <a:ext cx="7429500" cy="4525963"/>
          </a:xfrm>
        </p:spPr>
      </p:pic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algn="just"/>
            <a:r>
              <a:rPr lang="ru-RU" sz="2800" b="1" dirty="0" smtClean="0">
                <a:latin typeface="Garamond" pitchFamily="18" charset="0"/>
              </a:rPr>
              <a:t>Структура/внутренняя организация АГЗ</a:t>
            </a:r>
            <a:endParaRPr lang="en-US" sz="2800" b="1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B7C13F-1641-47DE-883D-F72F22E6A6F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3581400" y="2362200"/>
            <a:ext cx="182880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ГЕНЕРАЛЬНЫЙ ДИРЕКТОР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66160" y="3505200"/>
            <a:ext cx="192024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ДИРЕКТОР, ДИРЕКЦИЯ ИНФОРМАЦИОННЫХ ТЕХНОЛОГИЙ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66800" y="3505200"/>
            <a:ext cx="243840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ДИРЕКТОР, ДИРЕКЦИЯ ПО ПРАВОВЫМ ВОПРОСАМ, МОНИТОРИНГУ И ПУБЛИКАЦИЯМ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554980" y="3505200"/>
            <a:ext cx="206502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АППАРАТ ГЕНЕРАЛЬНОГО ДИРЕКТОРА </a:t>
            </a:r>
          </a:p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СПЕЦИАЛИСТ ПО УЧР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962400" y="4800600"/>
            <a:ext cx="205740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ДИРЕКЦИЯ ИНФОРМАЦИОННЫХ ТЕХНОЛОГИЙ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9200" y="4800600"/>
            <a:ext cx="2590800" cy="6096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ДИРЕКЦИЯ ПО ПРАВОВЫМ ВОПРОСАМ, МОНИТОРИНГУ И ПУБЛИКАЦИЯМ</a:t>
            </a:r>
            <a:endParaRPr lang="en-US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467600" cy="579438"/>
          </a:xfrm>
        </p:spPr>
        <p:txBody>
          <a:bodyPr/>
          <a:lstStyle/>
          <a:p>
            <a:pPr algn="just"/>
            <a:r>
              <a:rPr lang="en-US" sz="2800" b="1" dirty="0" smtClean="0">
                <a:latin typeface="Garamond" pitchFamily="18" charset="0"/>
              </a:rPr>
              <a:t>  </a:t>
            </a:r>
            <a:r>
              <a:rPr lang="ru-RU" sz="2800" b="1" dirty="0" smtClean="0">
                <a:latin typeface="Garamond" pitchFamily="18" charset="0"/>
              </a:rPr>
              <a:t>Система электронных закупок</a:t>
            </a:r>
            <a:endParaRPr lang="en-US" sz="2800" b="1" dirty="0" smtClean="0">
              <a:latin typeface="Garamond" pitchFamily="18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315200" cy="3962400"/>
          </a:xfrm>
        </p:spPr>
        <p:txBody>
          <a:bodyPr/>
          <a:lstStyle/>
          <a:p>
            <a:pPr algn="just" eaLnBrk="1" hangingPunct="1"/>
            <a:r>
              <a:rPr lang="ru-RU" sz="2000" dirty="0" smtClean="0">
                <a:latin typeface="Garamond" pitchFamily="18" charset="0"/>
              </a:rPr>
              <a:t>Малые закупки</a:t>
            </a:r>
            <a:r>
              <a:rPr lang="en-US" sz="2000" dirty="0" smtClean="0">
                <a:latin typeface="Garamond" pitchFamily="18" charset="0"/>
              </a:rPr>
              <a:t> (</a:t>
            </a:r>
            <a:r>
              <a:rPr lang="ru-RU" sz="2000" dirty="0" smtClean="0">
                <a:latin typeface="Garamond" pitchFamily="18" charset="0"/>
              </a:rPr>
              <a:t>около </a:t>
            </a:r>
            <a:r>
              <a:rPr lang="en-US" sz="2000" dirty="0" smtClean="0">
                <a:latin typeface="Garamond" pitchFamily="18" charset="0"/>
              </a:rPr>
              <a:t>3</a:t>
            </a:r>
            <a:r>
              <a:rPr lang="ru-RU" sz="2000" dirty="0" smtClean="0">
                <a:latin typeface="Garamond" pitchFamily="18" charset="0"/>
              </a:rPr>
              <a:t> </a:t>
            </a:r>
            <a:r>
              <a:rPr lang="en-US" sz="2000" dirty="0" smtClean="0">
                <a:latin typeface="Garamond" pitchFamily="18" charset="0"/>
              </a:rPr>
              <a:t>000</a:t>
            </a:r>
            <a:r>
              <a:rPr lang="ru-RU" sz="2000" dirty="0" smtClean="0">
                <a:latin typeface="Garamond" pitchFamily="18" charset="0"/>
              </a:rPr>
              <a:t> евро</a:t>
            </a:r>
            <a:r>
              <a:rPr lang="en-US" sz="2000" dirty="0" smtClean="0">
                <a:latin typeface="Garamond" pitchFamily="18" charset="0"/>
              </a:rPr>
              <a:t>)</a:t>
            </a:r>
            <a:r>
              <a:rPr lang="ru-RU" sz="2000" dirty="0" smtClean="0">
                <a:latin typeface="Garamond" pitchFamily="18" charset="0"/>
              </a:rPr>
              <a:t> проводятся в электронной форме</a:t>
            </a:r>
            <a:r>
              <a:rPr lang="en-US" sz="2000" dirty="0" smtClean="0">
                <a:latin typeface="Garamond" pitchFamily="18" charset="0"/>
              </a:rPr>
              <a:t>. </a:t>
            </a:r>
          </a:p>
          <a:p>
            <a:pPr algn="just" eaLnBrk="1" hangingPunct="1"/>
            <a:endParaRPr lang="en-US" sz="2000" dirty="0" smtClean="0">
              <a:latin typeface="Garamond" pitchFamily="18" charset="0"/>
            </a:endParaRPr>
          </a:p>
          <a:p>
            <a:pPr algn="just" eaLnBrk="1" hangingPunct="1"/>
            <a:r>
              <a:rPr lang="ru-RU" sz="2000" dirty="0" smtClean="0">
                <a:latin typeface="Garamond" pitchFamily="18" charset="0"/>
              </a:rPr>
              <a:t>В течение </a:t>
            </a:r>
            <a:r>
              <a:rPr lang="en-US" sz="2000" dirty="0" smtClean="0">
                <a:latin typeface="Garamond" pitchFamily="18" charset="0"/>
              </a:rPr>
              <a:t>2013</a:t>
            </a:r>
            <a:r>
              <a:rPr lang="ru-RU" sz="2000" dirty="0" smtClean="0">
                <a:latin typeface="Garamond" pitchFamily="18" charset="0"/>
              </a:rPr>
              <a:t> г. в рамках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ru-RU" sz="2000" dirty="0" smtClean="0">
                <a:latin typeface="Garamond" pitchFamily="18" charset="0"/>
              </a:rPr>
              <a:t>системы было проведено </a:t>
            </a:r>
            <a:r>
              <a:rPr lang="en-US" sz="2000" dirty="0" smtClean="0">
                <a:latin typeface="Garamond" pitchFamily="18" charset="0"/>
              </a:rPr>
              <a:t>17 329 </a:t>
            </a:r>
            <a:r>
              <a:rPr lang="ru-RU" sz="2000" dirty="0" smtClean="0">
                <a:latin typeface="Garamond" pitchFamily="18" charset="0"/>
              </a:rPr>
              <a:t>малых закупок</a:t>
            </a:r>
            <a:r>
              <a:rPr lang="en-US" sz="2000" dirty="0" smtClean="0">
                <a:latin typeface="Garamond" pitchFamily="18" charset="0"/>
              </a:rPr>
              <a:t>.</a:t>
            </a:r>
          </a:p>
          <a:p>
            <a:pPr algn="just" eaLnBrk="1" hangingPunct="1">
              <a:buFontTx/>
              <a:buNone/>
            </a:pPr>
            <a:endParaRPr lang="en-US" sz="2000" dirty="0" smtClean="0">
              <a:latin typeface="Garamond" pitchFamily="18" charset="0"/>
            </a:endParaRPr>
          </a:p>
          <a:p>
            <a:pPr algn="just" eaLnBrk="1" hangingPunct="1"/>
            <a:r>
              <a:rPr lang="ru-RU" sz="2000" dirty="0" smtClean="0">
                <a:latin typeface="Garamond" pitchFamily="18" charset="0"/>
              </a:rPr>
              <a:t>АГЗ разработало соответствующие нормы и правила</a:t>
            </a:r>
            <a:r>
              <a:rPr lang="en-US" sz="2000" dirty="0" smtClean="0">
                <a:latin typeface="Garamond" pitchFamily="18" charset="0"/>
              </a:rPr>
              <a:t>.</a:t>
            </a:r>
          </a:p>
          <a:p>
            <a:pPr algn="just" eaLnBrk="1" hangingPunct="1"/>
            <a:endParaRPr lang="en-US" sz="2000" dirty="0" smtClean="0">
              <a:latin typeface="Garamond" pitchFamily="18" charset="0"/>
            </a:endParaRPr>
          </a:p>
          <a:p>
            <a:pPr algn="just" eaLnBrk="1" hangingPunct="1"/>
            <a:r>
              <a:rPr lang="ru-RU" sz="2000" dirty="0" smtClean="0">
                <a:latin typeface="Garamond" pitchFamily="18" charset="0"/>
              </a:rPr>
              <a:t>Решение министров №</a:t>
            </a:r>
            <a:r>
              <a:rPr lang="en-US" sz="2000" dirty="0" smtClean="0">
                <a:latin typeface="Garamond" pitchFamily="18" charset="0"/>
              </a:rPr>
              <a:t>130 </a:t>
            </a:r>
            <a:r>
              <a:rPr lang="ru-RU" sz="2000" dirty="0" smtClean="0">
                <a:latin typeface="Garamond" pitchFamily="18" charset="0"/>
              </a:rPr>
              <a:t>от </a:t>
            </a:r>
            <a:r>
              <a:rPr lang="en-US" sz="2000" dirty="0" smtClean="0">
                <a:latin typeface="Garamond" pitchFamily="18" charset="0"/>
              </a:rPr>
              <a:t>12.3.2014</a:t>
            </a:r>
            <a:r>
              <a:rPr lang="ru-RU" sz="2000" dirty="0" smtClean="0">
                <a:latin typeface="Garamond" pitchFamily="18" charset="0"/>
              </a:rPr>
              <a:t>г.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ru-RU" sz="2000" dirty="0" smtClean="0">
                <a:latin typeface="Garamond" pitchFamily="18" charset="0"/>
              </a:rPr>
              <a:t>«Об электронном проведении конкурсных процедур для присуждения контрактов в рамках </a:t>
            </a:r>
            <a:r>
              <a:rPr lang="ru-RU" sz="2000" dirty="0" smtClean="0">
                <a:latin typeface="Garamond" pitchFamily="18" charset="0"/>
              </a:rPr>
              <a:t>концессий и государственно-частного </a:t>
            </a:r>
            <a:r>
              <a:rPr lang="ru-RU" sz="2000" dirty="0" smtClean="0">
                <a:latin typeface="Garamond" pitchFamily="18" charset="0"/>
              </a:rPr>
              <a:t>партнерства»</a:t>
            </a:r>
            <a:r>
              <a:rPr lang="en-GB" sz="2000" dirty="0" smtClean="0">
                <a:latin typeface="Garamond" pitchFamily="18" charset="0"/>
              </a:rPr>
              <a:t>. </a:t>
            </a:r>
            <a:endParaRPr lang="en-US" sz="2000" dirty="0" smtClean="0">
              <a:latin typeface="Garamond" pitchFamily="18" charset="0"/>
            </a:endParaRPr>
          </a:p>
          <a:p>
            <a:pPr algn="just" eaLnBrk="1" hangingPunct="1"/>
            <a:endParaRPr lang="en-US" sz="2000" dirty="0" smtClean="0">
              <a:latin typeface="Garamond" pitchFamily="18" charset="0"/>
            </a:endParaRP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581087-D0FB-4DF0-802B-37DA309BC3E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Rot="1" noChangeArrowheads="1"/>
          </p:cNvSpPr>
          <p:nvPr/>
        </p:nvSpPr>
        <p:spPr bwMode="auto">
          <a:xfrm>
            <a:off x="152400" y="685800"/>
            <a:ext cx="8839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ru-RU" sz="2400" b="1" dirty="0" smtClean="0">
                <a:solidFill>
                  <a:schemeClr val="tx2"/>
                </a:solidFill>
              </a:rPr>
              <a:t>Оценка эффективности системы государственных закупок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78851" name="Rectangle 3"/>
          <p:cNvSpPr>
            <a:spLocks noChangeArrowheads="1"/>
          </p:cNvSpPr>
          <p:nvPr/>
        </p:nvSpPr>
        <p:spPr bwMode="auto">
          <a:xfrm>
            <a:off x="914400" y="1600200"/>
            <a:ext cx="73152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ru-RU" sz="2400" dirty="0" smtClean="0"/>
              <a:t>Измерение </a:t>
            </a:r>
            <a:r>
              <a:rPr lang="ru-RU" sz="2400" dirty="0"/>
              <a:t>эффективности основывается на: </a:t>
            </a:r>
          </a:p>
          <a:p>
            <a:pPr marL="285750" indent="-285750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2400" dirty="0"/>
          </a:p>
          <a:p>
            <a:pPr marL="285750" indent="-285750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Системе </a:t>
            </a:r>
            <a:r>
              <a:rPr lang="ru-RU" sz="2400" dirty="0"/>
              <a:t>электронных закупок </a:t>
            </a:r>
          </a:p>
          <a:p>
            <a:pPr marL="285750" indent="-285750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Системе </a:t>
            </a:r>
            <a:r>
              <a:rPr lang="ru-RU" sz="2400" dirty="0" smtClean="0"/>
              <a:t>рассмотрения жалоб</a:t>
            </a:r>
            <a:endParaRPr lang="ru-RU" sz="2400" dirty="0"/>
          </a:p>
          <a:p>
            <a:pPr marL="285750" indent="-285750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Компетенции по мониторингу </a:t>
            </a:r>
            <a:r>
              <a:rPr lang="ru-RU" sz="2400" dirty="0" smtClean="0"/>
              <a:t>АГЗ</a:t>
            </a:r>
            <a:endParaRPr lang="ru-RU" sz="2400" dirty="0"/>
          </a:p>
          <a:p>
            <a:pPr marL="285750" indent="-285750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Аудиторских отчетах, представленных </a:t>
            </a:r>
            <a:r>
              <a:rPr lang="ru-RU" sz="2400" dirty="0"/>
              <a:t>в </a:t>
            </a:r>
            <a:r>
              <a:rPr lang="ru-RU" sz="2400" dirty="0" smtClean="0"/>
              <a:t>АГЗ</a:t>
            </a:r>
            <a:endParaRPr lang="ru-RU" sz="2400" dirty="0"/>
          </a:p>
          <a:p>
            <a:pPr marL="285750" indent="-285750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Отчетах об оценке, подготовленных международными организациями</a:t>
            </a:r>
            <a:endParaRPr lang="ru-RU" sz="2400" dirty="0"/>
          </a:p>
          <a:p>
            <a:pPr marL="285750" indent="-285750" algn="just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2400" dirty="0" smtClean="0"/>
              <a:t>Потребностях в обучении</a:t>
            </a:r>
            <a:endParaRPr lang="en-US" sz="2400" dirty="0"/>
          </a:p>
          <a:p>
            <a:pPr marL="285750" indent="-285750" algn="just"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ü"/>
              <a:defRPr/>
            </a:pPr>
            <a:endParaRPr lang="en-US" sz="2400" dirty="0"/>
          </a:p>
          <a:p>
            <a:pPr marL="285750" indent="-28575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dirty="0"/>
              <a:t>	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285750" indent="-285750" algn="just">
              <a:lnSpc>
                <a:spcPct val="80000"/>
              </a:lnSpc>
              <a:spcBef>
                <a:spcPct val="20000"/>
              </a:spcBef>
              <a:defRPr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922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6324600"/>
            <a:ext cx="762000" cy="34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669BA2-EE32-4010-9E1F-C6D74F9C136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772400" cy="655638"/>
          </a:xfrm>
        </p:spPr>
        <p:txBody>
          <a:bodyPr/>
          <a:lstStyle/>
          <a:p>
            <a:pPr algn="just"/>
            <a:r>
              <a:rPr lang="ru-RU" sz="2400" b="1" dirty="0" smtClean="0">
                <a:latin typeface="Garamond" pitchFamily="18" charset="0"/>
              </a:rPr>
              <a:t>Система электронных закупок</a:t>
            </a:r>
            <a:endParaRPr lang="en-US" sz="2400" b="1" dirty="0" smtClean="0">
              <a:latin typeface="Garamond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610600" cy="483076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Garamond" pitchFamily="18" charset="0"/>
              </a:rPr>
              <a:t>АГЗ посредством системы предоставляет следующие статистические данные: </a:t>
            </a:r>
            <a:endParaRPr lang="ru-RU" sz="2400" dirty="0" smtClean="0">
              <a:latin typeface="Garamond" pitchFamily="18" charset="0"/>
            </a:endParaRPr>
          </a:p>
          <a:p>
            <a:r>
              <a:rPr lang="ru-RU" sz="2400" dirty="0" smtClean="0">
                <a:latin typeface="Garamond" pitchFamily="18" charset="0"/>
              </a:rPr>
              <a:t>количество </a:t>
            </a:r>
            <a:r>
              <a:rPr lang="ru-RU" sz="2400" dirty="0" smtClean="0">
                <a:latin typeface="Garamond" pitchFamily="18" charset="0"/>
              </a:rPr>
              <a:t>процедур, в зависимости от их типа и предмета закупки (</a:t>
            </a:r>
            <a:r>
              <a:rPr lang="ru-RU" sz="2400" dirty="0" smtClean="0">
                <a:latin typeface="Garamond" pitchFamily="18" charset="0"/>
              </a:rPr>
              <a:t>товары, услуги </a:t>
            </a:r>
            <a:r>
              <a:rPr lang="ru-RU" sz="2400" dirty="0" smtClean="0">
                <a:latin typeface="Garamond" pitchFamily="18" charset="0"/>
              </a:rPr>
              <a:t>и </a:t>
            </a:r>
            <a:r>
              <a:rPr lang="ru-RU" sz="2400" dirty="0" smtClean="0">
                <a:latin typeface="Garamond" pitchFamily="18" charset="0"/>
              </a:rPr>
              <a:t>работы), опубликованных, отмененных, присужденных в </a:t>
            </a:r>
            <a:r>
              <a:rPr lang="ru-RU" sz="2400" dirty="0" smtClean="0">
                <a:latin typeface="Garamond" pitchFamily="18" charset="0"/>
              </a:rPr>
              <a:t>течение календарного года. </a:t>
            </a:r>
          </a:p>
          <a:p>
            <a:r>
              <a:rPr lang="ru-RU" sz="2400" dirty="0" smtClean="0">
                <a:latin typeface="Garamond" pitchFamily="18" charset="0"/>
              </a:rPr>
              <a:t>совокупный </a:t>
            </a:r>
            <a:r>
              <a:rPr lang="ru-RU" sz="2400" dirty="0" smtClean="0">
                <a:latin typeface="Garamond" pitchFamily="18" charset="0"/>
              </a:rPr>
              <a:t>доступный фонд</a:t>
            </a:r>
            <a:r>
              <a:rPr lang="ru-RU" sz="2400" dirty="0" smtClean="0">
                <a:latin typeface="Garamond" pitchFamily="18" charset="0"/>
              </a:rPr>
              <a:t>, совокупный фонд проведенных закупок, совокупный фонд экономии. </a:t>
            </a:r>
            <a:endParaRPr lang="ru-RU" sz="2400" dirty="0" smtClean="0">
              <a:latin typeface="Garamond" pitchFamily="18" charset="0"/>
            </a:endParaRPr>
          </a:p>
          <a:p>
            <a:r>
              <a:rPr lang="ru-RU" sz="2400" dirty="0" smtClean="0">
                <a:latin typeface="Garamond" pitchFamily="18" charset="0"/>
              </a:rPr>
              <a:t>количество предложений, представленных </a:t>
            </a:r>
            <a:r>
              <a:rPr lang="ru-RU" sz="2400" dirty="0" smtClean="0">
                <a:latin typeface="Garamond" pitchFamily="18" charset="0"/>
              </a:rPr>
              <a:t>в рамках процедур </a:t>
            </a:r>
            <a:r>
              <a:rPr lang="ru-RU" sz="2400" dirty="0" smtClean="0">
                <a:latin typeface="Garamond" pitchFamily="18" charset="0"/>
              </a:rPr>
              <a:t>закупок, а также </a:t>
            </a:r>
            <a:r>
              <a:rPr lang="ru-RU" sz="2400" dirty="0" smtClean="0">
                <a:latin typeface="Garamond" pitchFamily="18" charset="0"/>
              </a:rPr>
              <a:t>отчет по соотношению отвечающих и не отвечающих требованиям предложений. </a:t>
            </a:r>
            <a:endParaRPr lang="ru-RU" sz="2400" dirty="0" smtClean="0">
              <a:latin typeface="Garamond" pitchFamily="18" charset="0"/>
            </a:endParaRPr>
          </a:p>
          <a:p>
            <a:r>
              <a:rPr lang="ru-RU" sz="2400" dirty="0" smtClean="0">
                <a:latin typeface="Garamond" pitchFamily="18" charset="0"/>
              </a:rPr>
              <a:t>средний </a:t>
            </a:r>
            <a:r>
              <a:rPr lang="ru-RU" sz="2400" dirty="0" smtClean="0">
                <a:latin typeface="Garamond" pitchFamily="18" charset="0"/>
              </a:rPr>
              <a:t>уровень участия субъектов экономической деятельности </a:t>
            </a:r>
            <a:r>
              <a:rPr lang="ru-RU" sz="2400" dirty="0" smtClean="0">
                <a:latin typeface="Garamond" pitchFamily="18" charset="0"/>
              </a:rPr>
              <a:t>в процедурах закупок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9F04E-394D-4EB7-BF16-E7A17744E69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3791</TotalTime>
  <Words>619</Words>
  <Application>Microsoft Office PowerPoint</Application>
  <PresentationFormat>Экран (4:3)</PresentationFormat>
  <Paragraphs>90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Default Design</vt:lpstr>
      <vt:lpstr>Презентация PowerPoint</vt:lpstr>
      <vt:lpstr>Нормативно-правовая база</vt:lpstr>
      <vt:lpstr>Институциональная структура </vt:lpstr>
      <vt:lpstr>Обеспечение исполнения законодательства</vt:lpstr>
      <vt:lpstr>Обеспечение исполнения законодательства</vt:lpstr>
      <vt:lpstr>Структура/внутренняя организация АГЗ</vt:lpstr>
      <vt:lpstr>  Система электронных закупок</vt:lpstr>
      <vt:lpstr>Презентация PowerPoint</vt:lpstr>
      <vt:lpstr>Система электронных закупок</vt:lpstr>
      <vt:lpstr>Система рассмотрения жалоб</vt:lpstr>
      <vt:lpstr> Компетенция по мониторингу АГЗ</vt:lpstr>
      <vt:lpstr>Аудиторские отчеты</vt:lpstr>
      <vt:lpstr>Оценка со стороны международных организаций</vt:lpstr>
      <vt:lpstr>Деятельность по обучению АГЗ</vt:lpstr>
      <vt:lpstr>Программный трастовый фонд ЕЦА</vt:lpstr>
      <vt:lpstr>Спасибо за внимание!     </vt:lpstr>
    </vt:vector>
  </TitlesOfParts>
  <Company>app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ademiraj</dc:creator>
  <cp:lastModifiedBy>Admin</cp:lastModifiedBy>
  <cp:revision>483</cp:revision>
  <dcterms:created xsi:type="dcterms:W3CDTF">2010-05-20T10:59:52Z</dcterms:created>
  <dcterms:modified xsi:type="dcterms:W3CDTF">2014-05-07T06:43:51Z</dcterms:modified>
</cp:coreProperties>
</file>